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74" r:id="rId3"/>
    <p:sldId id="261" r:id="rId4"/>
    <p:sldId id="263" r:id="rId5"/>
    <p:sldId id="265" r:id="rId6"/>
    <p:sldId id="264" r:id="rId7"/>
    <p:sldId id="272" r:id="rId8"/>
    <p:sldId id="257" r:id="rId9"/>
    <p:sldId id="267" r:id="rId10"/>
    <p:sldId id="269" r:id="rId11"/>
    <p:sldId id="259" r:id="rId12"/>
    <p:sldId id="266" r:id="rId13"/>
    <p:sldId id="25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2"/>
    <p:restoredTop sz="86559" autoAdjust="0"/>
  </p:normalViewPr>
  <p:slideViewPr>
    <p:cSldViewPr>
      <p:cViewPr varScale="1">
        <p:scale>
          <a:sx n="86" d="100"/>
          <a:sy n="86" d="100"/>
        </p:scale>
        <p:origin x="102" y="3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A293B-DC78-6D40-B663-85385EF8697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D720-77B9-3340-BC71-4E1464F11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AA06-0CC1-7B4D-90AC-8CA579FE1B7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D720-77B9-3340-BC71-4E1464F113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only at the bold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D720-77B9-3340-BC71-4E1464F113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words for presentation are bold.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D720-77B9-3340-BC71-4E1464F113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D720-77B9-3340-BC71-4E1464F113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2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4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8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7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0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5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4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7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74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F65D-F14C-428F-9A2B-99710E76520C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A6BE-CCAD-4FE8-9371-F045CA3C163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eatoday.org/2014/10/28/all-in-the-family-how-teacher-home-visits-can-lead-to-school-transformation/" TargetMode="External"/><Relationship Id="rId13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edutopia.org/blog/family-engagement-works-parent-teacher-home-visits-anne-obrien" TargetMode="External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npr.org/sections/ed/2015/08/26/434358793/knock-knock-teachers-here-the-power-of-home-visits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www.edutopia.org/blog/home-visits-reaching-beyond-classroom-jill-thomas" TargetMode="External"/><Relationship Id="rId10" Type="http://schemas.openxmlformats.org/officeDocument/2006/relationships/image" Target="../media/image2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with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3077" y="533400"/>
            <a:ext cx="1476983" cy="228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2373227"/>
            <a:ext cx="6858000" cy="10766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1"/>
                </a:solidFill>
                <a:latin typeface="+mn-lt"/>
                <a:ea typeface="Lato Black" charset="0"/>
                <a:cs typeface="Lato Black" charset="0"/>
              </a:rPr>
              <a:t>Home Visits</a:t>
            </a:r>
            <a:endParaRPr lang="en-US" sz="4500" b="1" dirty="0">
              <a:solidFill>
                <a:schemeClr val="bg1"/>
              </a:solidFill>
              <a:latin typeface="+mn-lt"/>
              <a:ea typeface="Lato Black" charset="0"/>
              <a:cs typeface="Lato Black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3558778"/>
            <a:ext cx="7920880" cy="6322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ea typeface="Lato Light" charset="0"/>
                <a:cs typeface="Lato Light" charset="0"/>
              </a:rPr>
              <a:t>Take time to understand your child’s story. </a:t>
            </a:r>
            <a:endParaRPr lang="en-US" sz="2000" b="1" dirty="0">
              <a:solidFill>
                <a:schemeClr val="bg1"/>
              </a:solidFill>
              <a:ea typeface="Lato Light" charset="0"/>
              <a:cs typeface="Lato Light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Lato Light" charset="0"/>
                <a:cs typeface="Lato Light" charset="0"/>
              </a:rPr>
              <a:t>Conductor Master Copy</a:t>
            </a:r>
            <a:endParaRPr lang="en-US" dirty="0">
              <a:solidFill>
                <a:schemeClr val="bg1"/>
              </a:solidFill>
              <a:ea typeface="Lato Light" charset="0"/>
              <a:cs typeface="Lato Light" charset="0"/>
            </a:endParaRPr>
          </a:p>
        </p:txBody>
      </p:sp>
      <p:pic>
        <p:nvPicPr>
          <p:cNvPr id="12" name="Picture 11" descr="ICANSCHOOL_LOGO.jpg"/>
          <p:cNvPicPr/>
          <p:nvPr/>
        </p:nvPicPr>
        <p:blipFill rotWithShape="1">
          <a:blip r:embed="rId4"/>
          <a:srcRect l="7308" t="2769" r="7086" b="4209"/>
          <a:stretch/>
        </p:blipFill>
        <p:spPr>
          <a:xfrm>
            <a:off x="5103440" y="5410200"/>
            <a:ext cx="1828800" cy="7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Complete Home Visit form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/>
              <a:t>(</a:t>
            </a:r>
            <a:r>
              <a:rPr lang="en-US" sz="1800" i="1" dirty="0"/>
              <a:t>Could be done in transit between visits)</a:t>
            </a:r>
          </a:p>
          <a:p>
            <a:pPr lvl="1"/>
            <a:r>
              <a:rPr lang="en-US" sz="1800" dirty="0" smtClean="0"/>
              <a:t>key insights and observations </a:t>
            </a:r>
          </a:p>
          <a:p>
            <a:pPr lvl="1"/>
            <a:r>
              <a:rPr lang="en-US" sz="1800" dirty="0" smtClean="0"/>
              <a:t>Understanding unique to child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Discuss and collate overall insights about class by discussing with: </a:t>
            </a:r>
          </a:p>
          <a:p>
            <a:pPr lvl="1"/>
            <a:r>
              <a:rPr lang="en-US" sz="1800" dirty="0" smtClean="0"/>
              <a:t>Last year’s class teacher</a:t>
            </a:r>
          </a:p>
          <a:p>
            <a:pPr lvl="1"/>
            <a:r>
              <a:rPr lang="en-US" sz="1800" dirty="0" smtClean="0"/>
              <a:t>School Leader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Post Home Visit Reflection </a:t>
            </a:r>
          </a:p>
          <a:p>
            <a:pPr lvl="1"/>
            <a:r>
              <a:rPr lang="en-US" sz="1800" dirty="0" smtClean="0"/>
              <a:t>On your teaching style &amp; classroom management. </a:t>
            </a:r>
          </a:p>
          <a:p>
            <a:pPr lvl="1"/>
            <a:r>
              <a:rPr lang="en-US" sz="1800" dirty="0" smtClean="0"/>
              <a:t>Notes about specific needs of some children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32715" y="12111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Post Home Visit</a:t>
            </a:r>
            <a:endParaRPr lang="en-US" sz="4000" b="1" dirty="0"/>
          </a:p>
        </p:txBody>
      </p:sp>
      <p:pic>
        <p:nvPicPr>
          <p:cNvPr id="5" name="Picture 4" descr="ICANSCHOOL_LOGO.jpg"/>
          <p:cNvPicPr/>
          <p:nvPr/>
        </p:nvPicPr>
        <p:blipFill rotWithShape="1">
          <a:blip r:embed="rId2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4099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Important Considerations </a:t>
            </a:r>
            <a:r>
              <a:rPr lang="en-US" sz="4000" b="1" dirty="0" smtClean="0"/>
              <a:t>during </a:t>
            </a:r>
            <a:r>
              <a:rPr lang="en-US" sz="4000" b="1" dirty="0" smtClean="0"/>
              <a:t>Home Visits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86000"/>
            <a:ext cx="11077011" cy="422414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b="1" dirty="0"/>
              <a:t>For all Key Stages:</a:t>
            </a:r>
            <a:endParaRPr lang="en-US" sz="1800" dirty="0"/>
          </a:p>
          <a:p>
            <a:pPr marL="685800" lvl="2"/>
            <a:r>
              <a:rPr lang="en-US" sz="1800" dirty="0"/>
              <a:t>Be </a:t>
            </a:r>
            <a:r>
              <a:rPr lang="en-US" sz="1800" dirty="0"/>
              <a:t>mindful of allergies, sensitivity to certain chemicals, sounds and images.</a:t>
            </a:r>
          </a:p>
          <a:p>
            <a:pPr marL="685800" lvl="2"/>
            <a:r>
              <a:rPr lang="en-US" sz="1800" dirty="0"/>
              <a:t>Past </a:t>
            </a:r>
            <a:r>
              <a:rPr lang="en-US" sz="1800" dirty="0"/>
              <a:t>physical injuries or conditions.</a:t>
            </a:r>
          </a:p>
          <a:p>
            <a:pPr marL="685800" lvl="2"/>
            <a:r>
              <a:rPr lang="en-US" sz="1800" dirty="0"/>
              <a:t>Habits that are harmful or disconcerting</a:t>
            </a:r>
          </a:p>
          <a:p>
            <a:pPr marL="685800" lvl="2"/>
            <a:r>
              <a:rPr lang="en-US" sz="1800" dirty="0"/>
              <a:t>Any complexes or phobia.</a:t>
            </a:r>
          </a:p>
          <a:p>
            <a:pPr marL="400050" lvl="2" indent="0">
              <a:buNone/>
            </a:pPr>
            <a:endParaRPr lang="en-US" sz="1800" dirty="0"/>
          </a:p>
          <a:p>
            <a:pPr marL="0" lvl="1" indent="0">
              <a:buNone/>
            </a:pPr>
            <a:r>
              <a:rPr lang="en-US" sz="1800" b="1" dirty="0"/>
              <a:t>Pre-K: </a:t>
            </a:r>
          </a:p>
          <a:p>
            <a:pPr marL="685800" lvl="2"/>
            <a:r>
              <a:rPr lang="en-US" sz="1800" dirty="0"/>
              <a:t>Done before the starting of academic year, so children build a sense of familiarity with teachers. </a:t>
            </a:r>
          </a:p>
          <a:p>
            <a:pPr marL="685800" lvl="2"/>
            <a:r>
              <a:rPr lang="en-US" sz="1800" dirty="0"/>
              <a:t>Get </a:t>
            </a:r>
            <a:r>
              <a:rPr lang="en-US" sz="1800" dirty="0"/>
              <a:t>a toy/any belonging of the student </a:t>
            </a:r>
            <a:r>
              <a:rPr lang="en-US" sz="1800" dirty="0"/>
              <a:t>to aide settling </a:t>
            </a:r>
            <a:r>
              <a:rPr lang="en-US" sz="1800" dirty="0"/>
              <a:t>in the first week.  </a:t>
            </a:r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r>
              <a:rPr lang="en-US" sz="1800" b="1" dirty="0"/>
              <a:t>Key Stage 2 &amp; 3: </a:t>
            </a:r>
          </a:p>
          <a:p>
            <a:pPr marL="685800" lvl="2"/>
            <a:r>
              <a:rPr lang="en-US" sz="1800" dirty="0"/>
              <a:t>Socio-emotional behaviors or habits that seem harmful, worrisome or drastically different</a:t>
            </a:r>
            <a:endParaRPr lang="en-US" sz="1800" dirty="0"/>
          </a:p>
        </p:txBody>
      </p:sp>
      <p:pic>
        <p:nvPicPr>
          <p:cNvPr id="5" name="Picture 4" descr="ICANSCHOOL_LOGO.jpg"/>
          <p:cNvPicPr/>
          <p:nvPr/>
        </p:nvPicPr>
        <p:blipFill rotWithShape="1">
          <a:blip r:embed="rId2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6611" y="4572000"/>
            <a:ext cx="11339999" cy="1981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11" y="1143000"/>
            <a:ext cx="11339999" cy="55165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b="1" dirty="0"/>
              <a:t>Riverside Formats for Home Visits: 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Pre-Home Visit form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Home Visit form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Post Home Visit Grade Reflection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b="1" dirty="0"/>
              <a:t>Handouts:</a:t>
            </a:r>
          </a:p>
          <a:p>
            <a:pPr marL="800100" lvl="1" indent="-342900">
              <a:buAutoNum type="arabicPeriod"/>
            </a:pPr>
            <a:r>
              <a:rPr lang="en-US" sz="1800" dirty="0"/>
              <a:t>Checklist: During Home Visit </a:t>
            </a:r>
            <a:r>
              <a:rPr lang="en-US" sz="1800" i="1" dirty="0"/>
              <a:t>(Useful for Demo with Conductor)</a:t>
            </a:r>
          </a:p>
          <a:p>
            <a:pPr marL="800100" lvl="1" indent="-342900">
              <a:buAutoNum type="arabicPeriod"/>
            </a:pPr>
            <a:r>
              <a:rPr lang="en-US" sz="1800" dirty="0"/>
              <a:t>Sample Home Visit form </a:t>
            </a:r>
            <a:r>
              <a:rPr lang="en-US" sz="1800" dirty="0">
                <a:solidFill>
                  <a:srgbClr val="FF0000"/>
                </a:solidFill>
              </a:rPr>
              <a:t>(Pending)</a:t>
            </a:r>
          </a:p>
          <a:p>
            <a:pPr marL="800100" lvl="1" indent="-342900">
              <a:buAutoNum type="arabicPeriod"/>
            </a:pPr>
            <a:r>
              <a:rPr lang="en-US" sz="1800" dirty="0"/>
              <a:t>Sample Home Visit Schedule</a:t>
            </a:r>
          </a:p>
          <a:p>
            <a:pPr marL="800100" lvl="1" indent="-342900">
              <a:buAutoNum type="arabicPeriod"/>
            </a:pPr>
            <a:r>
              <a:rPr lang="en-US" sz="1800" dirty="0"/>
              <a:t>Home Works Logic Model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b="1" dirty="0"/>
              <a:t>Giveaways (online) </a:t>
            </a:r>
          </a:p>
          <a:p>
            <a:pPr marL="800100" lvl="1" indent="-342900">
              <a:buAutoNum type="arabicPeriod"/>
            </a:pPr>
            <a:r>
              <a:rPr lang="en-US" sz="1800" dirty="0">
                <a:hlinkClick r:id="rId5"/>
              </a:rPr>
              <a:t>Home Visits: Reaching Beyond the Classroom </a:t>
            </a:r>
            <a:r>
              <a:rPr lang="en-US" sz="1800" dirty="0"/>
              <a:t>(</a:t>
            </a:r>
            <a:r>
              <a:rPr lang="en-US" sz="1800" dirty="0" err="1"/>
              <a:t>Edutopia</a:t>
            </a:r>
            <a:r>
              <a:rPr lang="en-US" sz="1800" dirty="0"/>
              <a:t>)</a:t>
            </a:r>
          </a:p>
          <a:p>
            <a:pPr marL="800100" lvl="1" indent="-342900">
              <a:buFont typeface="Arial" pitchFamily="34" charset="0"/>
              <a:buAutoNum type="arabicPeriod"/>
            </a:pPr>
            <a:r>
              <a:rPr lang="en-US" sz="1800" dirty="0">
                <a:hlinkClick r:id="rId6"/>
              </a:rPr>
              <a:t>The Power Of Home </a:t>
            </a:r>
            <a:r>
              <a:rPr lang="en-US" sz="1800" dirty="0">
                <a:hlinkClick r:id="rId6"/>
              </a:rPr>
              <a:t>Visits</a:t>
            </a:r>
            <a:r>
              <a:rPr lang="en-US" sz="1800" dirty="0"/>
              <a:t> (</a:t>
            </a:r>
            <a:r>
              <a:rPr lang="en-US" sz="1800" dirty="0" err="1"/>
              <a:t>nprEd</a:t>
            </a:r>
            <a:r>
              <a:rPr lang="en-US" sz="1800" dirty="0"/>
              <a:t>) – Listen to the article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7"/>
              </a:rPr>
              <a:t>Parent-Teacher Home </a:t>
            </a:r>
            <a:r>
              <a:rPr lang="en-US" sz="1800" dirty="0">
                <a:hlinkClick r:id="rId7"/>
              </a:rPr>
              <a:t>Visits</a:t>
            </a:r>
            <a:r>
              <a:rPr lang="en-US" sz="1800" dirty="0"/>
              <a:t> (</a:t>
            </a:r>
            <a:r>
              <a:rPr lang="en-US" sz="1800" dirty="0" err="1"/>
              <a:t>Edutopia</a:t>
            </a:r>
            <a:r>
              <a:rPr lang="en-US" sz="18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8"/>
              </a:rPr>
              <a:t>Home Visits to School Transformation</a:t>
            </a:r>
            <a:r>
              <a:rPr lang="en-US" sz="1800" dirty="0"/>
              <a:t> (</a:t>
            </a:r>
            <a:r>
              <a:rPr lang="en-US" sz="1800" dirty="0" err="1"/>
              <a:t>NeaToday</a:t>
            </a:r>
            <a:r>
              <a:rPr lang="en-US" sz="1800" dirty="0"/>
              <a:t>)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4" name="20150826_atc_knock_knock_teachers_here_the_power_of_home_visi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705600" y="5029200"/>
            <a:ext cx="406400" cy="406400"/>
          </a:xfrm>
          <a:prstGeom prst="rect">
            <a:avLst/>
          </a:prstGeom>
        </p:spPr>
      </p:pic>
      <p:pic>
        <p:nvPicPr>
          <p:cNvPr id="5" name="Picture 4" descr="ICANSCHOOL_LOGO.jpg"/>
          <p:cNvPicPr/>
          <p:nvPr/>
        </p:nvPicPr>
        <p:blipFill rotWithShape="1">
          <a:blip r:embed="rId10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10363200" cy="1470025"/>
          </a:xfrm>
        </p:spPr>
        <p:txBody>
          <a:bodyPr/>
          <a:lstStyle/>
          <a:p>
            <a:r>
              <a:rPr lang="en-US" dirty="0" smtClean="0"/>
              <a:t>Reflection &amp; Feedback time</a:t>
            </a:r>
            <a:endParaRPr lang="en-US" dirty="0"/>
          </a:p>
        </p:txBody>
      </p:sp>
      <p:pic>
        <p:nvPicPr>
          <p:cNvPr id="5" name="Picture 4" descr="ICANSCHOOL_LOGO.jpg"/>
          <p:cNvPicPr/>
          <p:nvPr/>
        </p:nvPicPr>
        <p:blipFill rotWithShape="1">
          <a:blip r:embed="rId2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FEEL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10972800" cy="4525963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2000" b="1" dirty="0" smtClean="0"/>
              <a:t>(</a:t>
            </a:r>
            <a:r>
              <a:rPr lang="en-US" sz="2000" b="1" dirty="0"/>
              <a:t>Hot Spots)</a:t>
            </a:r>
          </a:p>
          <a:p>
            <a:pPr fontAlgn="ctr"/>
            <a:r>
              <a:rPr lang="en-US" sz="2000" dirty="0" smtClean="0"/>
              <a:t>See a child in isolation of their home and family environment</a:t>
            </a:r>
          </a:p>
          <a:p>
            <a:pPr fontAlgn="ctr"/>
            <a:r>
              <a:rPr lang="en-US" sz="2000" dirty="0" smtClean="0"/>
              <a:t>teachers often make assumptions about a child’s parenting</a:t>
            </a:r>
          </a:p>
          <a:p>
            <a:pPr fontAlgn="ctr"/>
            <a:r>
              <a:rPr lang="en-US" sz="2000" dirty="0" smtClean="0"/>
              <a:t>formal </a:t>
            </a:r>
            <a:r>
              <a:rPr lang="en-US" sz="2000" dirty="0"/>
              <a:t>school settings </a:t>
            </a:r>
            <a:r>
              <a:rPr lang="en-US" sz="2000" dirty="0" smtClean="0"/>
              <a:t>have </a:t>
            </a:r>
            <a:r>
              <a:rPr lang="en-US" sz="2000" dirty="0"/>
              <a:t>very less scope </a:t>
            </a:r>
            <a:r>
              <a:rPr lang="en-US" sz="2000" dirty="0" smtClean="0"/>
              <a:t>for informal dialogue</a:t>
            </a:r>
          </a:p>
          <a:p>
            <a:pPr fontAlgn="ctr"/>
            <a:r>
              <a:rPr lang="en-US" sz="2000" dirty="0" smtClean="0"/>
              <a:t>Teachers not </a:t>
            </a:r>
            <a:r>
              <a:rPr lang="en-US" sz="2000" dirty="0"/>
              <a:t>aware </a:t>
            </a:r>
            <a:r>
              <a:rPr lang="en-US" sz="2000" dirty="0" smtClean="0"/>
              <a:t>of student </a:t>
            </a:r>
            <a:r>
              <a:rPr lang="en-US" sz="2000" dirty="0"/>
              <a:t>socio-emotional </a:t>
            </a:r>
            <a:r>
              <a:rPr lang="en-US" sz="2000" dirty="0" smtClean="0"/>
              <a:t>situation at home</a:t>
            </a:r>
          </a:p>
          <a:p>
            <a:pPr fontAlgn="ctr"/>
            <a:r>
              <a:rPr lang="en-US" sz="2000" dirty="0" smtClean="0"/>
              <a:t>Teachers teach based on limited </a:t>
            </a:r>
            <a:r>
              <a:rPr lang="en-US" sz="2000" dirty="0"/>
              <a:t>understanding of </a:t>
            </a:r>
            <a:r>
              <a:rPr lang="en-US" sz="2000" dirty="0" smtClean="0"/>
              <a:t>students</a:t>
            </a:r>
            <a:endParaRPr lang="en-US" sz="2000" dirty="0"/>
          </a:p>
          <a:p>
            <a:pPr marL="0" indent="0" font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(</a:t>
            </a:r>
            <a:r>
              <a:rPr lang="en-US" sz="2000" b="1" dirty="0"/>
              <a:t>Bright Spots)</a:t>
            </a:r>
          </a:p>
          <a:p>
            <a:pPr fontAlgn="ctr"/>
            <a:r>
              <a:rPr lang="en-US" sz="2000" dirty="0"/>
              <a:t>Parents </a:t>
            </a:r>
            <a:r>
              <a:rPr lang="en-US" sz="2000" dirty="0" smtClean="0"/>
              <a:t>&amp; teachers </a:t>
            </a:r>
            <a:r>
              <a:rPr lang="en-US" sz="2000" dirty="0"/>
              <a:t>want happiness and success for </a:t>
            </a:r>
            <a:r>
              <a:rPr lang="en-US" sz="2000" dirty="0" smtClean="0"/>
              <a:t>their children</a:t>
            </a:r>
            <a:endParaRPr lang="en-US" sz="2000" dirty="0"/>
          </a:p>
          <a:p>
            <a:r>
              <a:rPr lang="en-US" sz="2000" dirty="0" smtClean="0"/>
              <a:t>Child feels emotionally secure knowing parents and teachers are working together for his good. </a:t>
            </a:r>
            <a:endParaRPr lang="en-US" sz="2000" dirty="0"/>
          </a:p>
        </p:txBody>
      </p:sp>
      <p:pic>
        <p:nvPicPr>
          <p:cNvPr id="4" name="Picture 3" descr="ICANSCHOOL_LOGO.jpg"/>
          <p:cNvPicPr/>
          <p:nvPr/>
        </p:nvPicPr>
        <p:blipFill rotWithShape="1">
          <a:blip r:embed="rId2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Home visits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From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Labeling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Enabling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Understanding a child’s complete story by taking time to empathize with parents &amp; getting to know child’s home environment.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IMAGINE</a:t>
            </a:r>
            <a:endParaRPr lang="en-US" sz="4000" b="1" dirty="0"/>
          </a:p>
        </p:txBody>
      </p:sp>
      <p:pic>
        <p:nvPicPr>
          <p:cNvPr id="6" name="Picture 5" descr="ICANSCHOOL_LOGO.jpg"/>
          <p:cNvPicPr/>
          <p:nvPr/>
        </p:nvPicPr>
        <p:blipFill rotWithShape="1">
          <a:blip r:embed="rId2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611" y="1295400"/>
            <a:ext cx="4149189" cy="5257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3" t="5185" r="8150" b="5112"/>
          <a:stretch/>
        </p:blipFill>
        <p:spPr>
          <a:xfrm>
            <a:off x="4466062" y="1308719"/>
            <a:ext cx="7234607" cy="5244481"/>
          </a:xfrm>
        </p:spPr>
      </p:pic>
      <p:sp>
        <p:nvSpPr>
          <p:cNvPr id="5" name="TextBox 4"/>
          <p:cNvSpPr txBox="1"/>
          <p:nvPr/>
        </p:nvSpPr>
        <p:spPr>
          <a:xfrm>
            <a:off x="5562600" y="6157848"/>
            <a:ext cx="528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KS1 Student response for the relevance of Home Visits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1676400"/>
            <a:ext cx="32803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Bridges </a:t>
            </a:r>
            <a:r>
              <a:rPr lang="en-US" sz="1600" dirty="0"/>
              <a:t>the gap between home and school</a:t>
            </a:r>
            <a:r>
              <a:rPr lang="en-US" sz="1600" dirty="0"/>
              <a:t>.</a:t>
            </a:r>
          </a:p>
          <a:p>
            <a:pPr marL="342900" indent="-342900">
              <a:buAutoNum type="arabicPeriod"/>
            </a:pPr>
            <a:r>
              <a:rPr lang="en-US" sz="1600" dirty="0"/>
              <a:t>Safe space for parents to share sensitive information </a:t>
            </a:r>
          </a:p>
          <a:p>
            <a:pPr marL="342900" indent="-342900">
              <a:buAutoNum type="arabicPeriod"/>
            </a:pPr>
            <a:r>
              <a:rPr lang="en-US" sz="1600" dirty="0"/>
              <a:t>Understanding child’s living environment.</a:t>
            </a:r>
          </a:p>
          <a:p>
            <a:pPr marL="342900" indent="-342900">
              <a:buAutoNum type="arabicPeriod"/>
            </a:pPr>
            <a:r>
              <a:rPr lang="en-US" sz="1600" dirty="0"/>
              <a:t>Understand activities and behavior of child &amp; family members.</a:t>
            </a:r>
          </a:p>
          <a:p>
            <a:pPr marL="342900" indent="-342900">
              <a:buAutoNum type="arabicPeriod"/>
            </a:pPr>
            <a:r>
              <a:rPr lang="en-US" sz="1600" dirty="0"/>
              <a:t>Opportunity for teachers and parents to talk about their interests. </a:t>
            </a:r>
          </a:p>
          <a:p>
            <a:pPr marL="342900" indent="-342900">
              <a:buAutoNum type="arabicPeriod"/>
            </a:pPr>
            <a:r>
              <a:rPr lang="en-US" sz="1600" dirty="0"/>
              <a:t>Teachers design lessons </a:t>
            </a:r>
            <a:r>
              <a:rPr lang="en-US" sz="1600" dirty="0"/>
              <a:t>mindful of child's </a:t>
            </a:r>
            <a:r>
              <a:rPr lang="en-US" sz="1600" dirty="0"/>
              <a:t>family life.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Advantages</a:t>
            </a:r>
            <a:endParaRPr lang="en-US" sz="4000" b="1" dirty="0"/>
          </a:p>
        </p:txBody>
      </p:sp>
      <p:pic>
        <p:nvPicPr>
          <p:cNvPr id="8" name="Picture 7" descr="ICANSCHOOL_LOGO.jpg"/>
          <p:cNvPicPr/>
          <p:nvPr/>
        </p:nvPicPr>
        <p:blipFill rotWithShape="1">
          <a:blip r:embed="rId3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140" y="1161762"/>
            <a:ext cx="8229600" cy="823085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Video </a:t>
            </a:r>
            <a:r>
              <a:rPr lang="en-US" sz="2000" dirty="0"/>
              <a:t>– What a home visit looks </a:t>
            </a:r>
            <a:r>
              <a:rPr lang="en-US" sz="2000" dirty="0" smtClean="0"/>
              <a:t>like</a:t>
            </a:r>
            <a:br>
              <a:rPr lang="en-US" sz="2000" dirty="0" smtClean="0"/>
            </a:br>
            <a:r>
              <a:rPr lang="en-US" sz="1800" i="1" dirty="0"/>
              <a:t>//Look at the Video in the resources//</a:t>
            </a:r>
            <a:r>
              <a:rPr lang="en-US" sz="2000" i="1" dirty="0"/>
              <a:t/>
            </a:r>
            <a:br>
              <a:rPr lang="en-US" sz="2000" i="1" dirty="0"/>
            </a:br>
            <a:endParaRPr lang="en-US" sz="2000" dirty="0"/>
          </a:p>
        </p:txBody>
      </p:sp>
      <p:pic>
        <p:nvPicPr>
          <p:cNvPr id="4" name="Picture 2" descr="C:\Users\admin\Desktop\2015-16\protocol co-horts\Parent partnership\IMG-20150613-WA0016.jpg"/>
          <p:cNvPicPr>
            <a:picLocks noChangeAspect="1" noChangeArrowheads="1"/>
          </p:cNvPicPr>
          <p:nvPr/>
        </p:nvPicPr>
        <p:blipFill rotWithShape="1">
          <a:blip r:embed="rId3" cstate="print"/>
          <a:srcRect t="29977" b="15520"/>
          <a:stretch/>
        </p:blipFill>
        <p:spPr bwMode="auto">
          <a:xfrm>
            <a:off x="475785" y="1905000"/>
            <a:ext cx="11184602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31379" y="1984847"/>
            <a:ext cx="1634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Pre- K Home Visit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DO</a:t>
            </a:r>
            <a:endParaRPr lang="en-US" sz="4000" b="1" dirty="0"/>
          </a:p>
        </p:txBody>
      </p:sp>
      <p:pic>
        <p:nvPicPr>
          <p:cNvPr id="8" name="Picture 7" descr="ICANSCHOOL_LOGO.jpg"/>
          <p:cNvPicPr/>
          <p:nvPr/>
        </p:nvPicPr>
        <p:blipFill rotWithShape="1">
          <a:blip r:embed="rId4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61539" y="1295400"/>
            <a:ext cx="5583979" cy="259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6074549" y="4091568"/>
            <a:ext cx="5583979" cy="25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346611" y="1295400"/>
            <a:ext cx="5583979" cy="259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359621" y="4091568"/>
            <a:ext cx="5583979" cy="2590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945" y="1371600"/>
            <a:ext cx="37338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VISITS DONE FOR?</a:t>
            </a:r>
          </a:p>
          <a:p>
            <a:r>
              <a:rPr lang="en-US" sz="1800" b="1" dirty="0" smtClean="0"/>
              <a:t>KS1</a:t>
            </a:r>
            <a:br>
              <a:rPr lang="en-US" sz="1800" b="1" dirty="0" smtClean="0"/>
            </a:br>
            <a:r>
              <a:rPr lang="en-US" sz="1800" b="1" dirty="0" smtClean="0"/>
              <a:t>Pre </a:t>
            </a:r>
            <a:r>
              <a:rPr lang="en-US" sz="1800" b="1" dirty="0"/>
              <a:t>–</a:t>
            </a:r>
            <a:r>
              <a:rPr lang="en-US" sz="1800" b="1" dirty="0" smtClean="0"/>
              <a:t>K</a:t>
            </a:r>
            <a:br>
              <a:rPr lang="en-US" sz="1800" b="1" dirty="0" smtClean="0"/>
            </a:br>
            <a:r>
              <a:rPr lang="en-US" sz="1800" b="1" dirty="0" smtClean="0"/>
              <a:t>K1 </a:t>
            </a:r>
            <a:r>
              <a:rPr lang="en-US" sz="1800" b="1" dirty="0"/>
              <a:t>– Grade </a:t>
            </a:r>
            <a:r>
              <a:rPr lang="en-US" sz="1800" b="1" dirty="0" smtClean="0"/>
              <a:t>2</a:t>
            </a:r>
            <a:br>
              <a:rPr lang="en-US" sz="1800" b="1" dirty="0" smtClean="0"/>
            </a:br>
            <a:r>
              <a:rPr lang="en-US" sz="1800" b="1" dirty="0" smtClean="0"/>
              <a:t>KS2</a:t>
            </a:r>
            <a:br>
              <a:rPr lang="en-US" sz="1800" b="1" dirty="0" smtClean="0"/>
            </a:br>
            <a:r>
              <a:rPr lang="en-US" sz="1800" b="1" dirty="0" smtClean="0"/>
              <a:t>KS3 </a:t>
            </a:r>
            <a:r>
              <a:rPr lang="en-US" sz="1800" dirty="0"/>
              <a:t>(specially incoming grade 8)</a:t>
            </a:r>
            <a:r>
              <a:rPr lang="en-US" sz="1800" b="1" dirty="0"/>
              <a:t> </a:t>
            </a:r>
            <a:endParaRPr lang="en-US" sz="1800" b="1" dirty="0"/>
          </a:p>
          <a:p>
            <a:r>
              <a:rPr lang="en-US" sz="1800" b="1" dirty="0"/>
              <a:t>All new students</a:t>
            </a:r>
          </a:p>
          <a:p>
            <a:r>
              <a:rPr lang="en-US" sz="1800" b="1" dirty="0"/>
              <a:t>Children with Inclusivity Program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sz="4000" b="1" dirty="0" smtClean="0"/>
              <a:t>Overview</a:t>
            </a:r>
            <a:endParaRPr lang="en-US" sz="4000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324600" y="1424568"/>
            <a:ext cx="3691983" cy="1524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VISITS DONE BY?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(as needed):</a:t>
            </a:r>
          </a:p>
          <a:p>
            <a:r>
              <a:rPr lang="en-US" sz="1800" dirty="0" smtClean="0"/>
              <a:t>Class </a:t>
            </a:r>
            <a:r>
              <a:rPr lang="en-US" sz="1800" dirty="0"/>
              <a:t>teachers</a:t>
            </a:r>
          </a:p>
          <a:p>
            <a:r>
              <a:rPr lang="en-US" sz="1800" dirty="0"/>
              <a:t>School Leaders</a:t>
            </a:r>
          </a:p>
          <a:p>
            <a:r>
              <a:rPr lang="en-US" sz="1800" dirty="0" smtClean="0"/>
              <a:t>Special</a:t>
            </a:r>
            <a:endParaRPr lang="en-US" sz="18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45945" y="4343400"/>
            <a:ext cx="3733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DONE WHEN?</a:t>
            </a:r>
          </a:p>
          <a:p>
            <a:r>
              <a:rPr lang="en-US" sz="1900" dirty="0" smtClean="0"/>
              <a:t>Beginning </a:t>
            </a:r>
            <a:r>
              <a:rPr lang="en-US" sz="1900" dirty="0"/>
              <a:t>of the year</a:t>
            </a:r>
          </a:p>
          <a:p>
            <a:pPr lvl="1"/>
            <a:r>
              <a:rPr lang="en-US" sz="1900" dirty="0" err="1"/>
              <a:t>PreK</a:t>
            </a:r>
            <a:r>
              <a:rPr lang="en-US" sz="1900" dirty="0"/>
              <a:t>: Before start of the year</a:t>
            </a:r>
          </a:p>
          <a:p>
            <a:pPr lvl="1"/>
            <a:r>
              <a:rPr lang="en-US" sz="1900" dirty="0"/>
              <a:t>Remaining Grades: After the first month of academic year</a:t>
            </a:r>
          </a:p>
          <a:p>
            <a:r>
              <a:rPr lang="en-US" sz="1900" dirty="0"/>
              <a:t>Beginning of term 2</a:t>
            </a:r>
            <a:r>
              <a:rPr lang="en-US" sz="1900" i="1" dirty="0"/>
              <a:t> (for inclusivity program – RTE, Special Needs)</a:t>
            </a:r>
          </a:p>
        </p:txBody>
      </p:sp>
      <p:pic>
        <p:nvPicPr>
          <p:cNvPr id="8" name="Picture 7" descr="ICANSCHOOL_LOGO.jpg"/>
          <p:cNvPicPr/>
          <p:nvPr/>
        </p:nvPicPr>
        <p:blipFill rotWithShape="1">
          <a:blip r:embed="rId2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287429" y="4271379"/>
            <a:ext cx="3657600" cy="151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STEPS FOR HOME VISITS:</a:t>
            </a:r>
          </a:p>
          <a:p>
            <a:r>
              <a:rPr lang="en-US" sz="1800" dirty="0" smtClean="0"/>
              <a:t>Preparation</a:t>
            </a:r>
            <a:endParaRPr lang="en-US" sz="1800" dirty="0"/>
          </a:p>
          <a:p>
            <a:r>
              <a:rPr lang="en-US" sz="1800" dirty="0"/>
              <a:t>Home visit</a:t>
            </a:r>
          </a:p>
          <a:p>
            <a:r>
              <a:rPr lang="en-US" sz="1800" dirty="0"/>
              <a:t>Post visit reflection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4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323831"/>
            <a:ext cx="5334000" cy="141936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500" b="1" dirty="0" smtClean="0"/>
              <a:t>3.	Readiness</a:t>
            </a:r>
            <a:r>
              <a:rPr lang="en-US" sz="1500" dirty="0" smtClean="0"/>
              <a:t> </a:t>
            </a:r>
            <a:r>
              <a:rPr lang="en-US" sz="1500" dirty="0" smtClean="0"/>
              <a:t>for home visits</a:t>
            </a:r>
          </a:p>
          <a:p>
            <a:pPr marL="1314450" lvl="2" indent="-457200">
              <a:buAutoNum type="arabicPeriod"/>
            </a:pPr>
            <a:r>
              <a:rPr lang="en-US" sz="1500" b="1" dirty="0" smtClean="0"/>
              <a:t>Demo</a:t>
            </a:r>
            <a:r>
              <a:rPr lang="en-US" sz="1500" dirty="0" smtClean="0"/>
              <a:t> home visits with your colleagues, just to ensure you brush up your soft skills. </a:t>
            </a:r>
          </a:p>
          <a:p>
            <a:pPr marL="1314450" lvl="2" indent="-457200">
              <a:buAutoNum type="arabicPeriod"/>
            </a:pPr>
            <a:r>
              <a:rPr lang="en-US" sz="1500" b="1" dirty="0" smtClean="0"/>
              <a:t>Ready copies of Home Visit Forms</a:t>
            </a:r>
            <a:r>
              <a:rPr lang="en-US" sz="1500" dirty="0" smtClean="0"/>
              <a:t> that you will fill in during your home visits. </a:t>
            </a:r>
          </a:p>
          <a:p>
            <a:endParaRPr lang="en-US" sz="1500" dirty="0"/>
          </a:p>
        </p:txBody>
      </p:sp>
      <p:pic>
        <p:nvPicPr>
          <p:cNvPr id="4" name="Picture 3" descr="ICANSCHOOL_LOGO.jpg"/>
          <p:cNvPicPr/>
          <p:nvPr/>
        </p:nvPicPr>
        <p:blipFill rotWithShape="1">
          <a:blip r:embed="rId3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7434" y="171974"/>
            <a:ext cx="7761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4000" b="1" dirty="0"/>
              <a:t>Steps for Preparation: </a:t>
            </a:r>
            <a:r>
              <a:rPr lang="en-US" sz="4000" dirty="0"/>
              <a:t>[HOW TO?]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6611" y="1323831"/>
            <a:ext cx="5334000" cy="5000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itchFamily="34" charset="0"/>
              <a:buAutoNum type="arabicPeriod"/>
            </a:pPr>
            <a:r>
              <a:rPr lang="en-US" sz="1500" b="1" dirty="0" smtClean="0"/>
              <a:t>Schedule</a:t>
            </a:r>
            <a:r>
              <a:rPr lang="en-US" sz="1500" dirty="0" smtClean="0"/>
              <a:t> your home visits:</a:t>
            </a:r>
          </a:p>
          <a:p>
            <a:pPr marL="1314450" lvl="2" indent="-457200">
              <a:buFont typeface="Arial" pitchFamily="34" charset="0"/>
              <a:buAutoNum type="arabicPeriod"/>
            </a:pPr>
            <a:r>
              <a:rPr lang="en-US" sz="1500" dirty="0" smtClean="0"/>
              <a:t>Make a </a:t>
            </a:r>
            <a:r>
              <a:rPr lang="en-US" sz="1500" b="1" dirty="0" smtClean="0"/>
              <a:t>tentative area-wise timeline</a:t>
            </a:r>
            <a:r>
              <a:rPr lang="en-US" sz="1500" dirty="0" smtClean="0"/>
              <a:t> for home visits, keeping the following points in mind:</a:t>
            </a:r>
          </a:p>
          <a:p>
            <a:pPr marL="1771650" lvl="3" indent="-457200">
              <a:buFont typeface="Arial" pitchFamily="34" charset="0"/>
              <a:buAutoNum type="arabicPeriod"/>
            </a:pPr>
            <a:r>
              <a:rPr lang="en-US" sz="1500" b="1" dirty="0" smtClean="0"/>
              <a:t>Duration</a:t>
            </a:r>
            <a:r>
              <a:rPr lang="en-US" sz="1500" dirty="0" smtClean="0"/>
              <a:t> of home visits (Rec. 45 mins.)</a:t>
            </a:r>
          </a:p>
          <a:p>
            <a:pPr marL="1771650" lvl="3" indent="-457200">
              <a:buFont typeface="Arial" pitchFamily="34" charset="0"/>
              <a:buAutoNum type="arabicPeriod"/>
            </a:pPr>
            <a:r>
              <a:rPr lang="en-US" sz="1500" dirty="0" smtClean="0"/>
              <a:t>Organize visits </a:t>
            </a:r>
            <a:r>
              <a:rPr lang="en-US" sz="1500" b="1" dirty="0" smtClean="0"/>
              <a:t>day wise</a:t>
            </a:r>
            <a:r>
              <a:rPr lang="en-US" sz="1500" dirty="0" smtClean="0"/>
              <a:t> (Rec. number of visits per day, travel time, transportation, </a:t>
            </a:r>
            <a:r>
              <a:rPr lang="en-US" sz="1500" dirty="0" err="1" smtClean="0"/>
              <a:t>etc</a:t>
            </a:r>
            <a:r>
              <a:rPr lang="en-US" sz="1500" dirty="0" smtClean="0"/>
              <a:t>)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sz="1500" b="1" dirty="0" smtClean="0"/>
              <a:t>Send form</a:t>
            </a:r>
            <a:r>
              <a:rPr lang="en-US" sz="1500" dirty="0" smtClean="0"/>
              <a:t> to collect basic details</a:t>
            </a:r>
          </a:p>
          <a:p>
            <a:pPr marL="1314450" lvl="2" indent="-457200">
              <a:buFont typeface="Arial" pitchFamily="34" charset="0"/>
              <a:buAutoNum type="arabicPeriod"/>
            </a:pPr>
            <a:r>
              <a:rPr lang="en-US" sz="1500" dirty="0" smtClean="0"/>
              <a:t>Pre-Home Visit form is sent to collect information basic information about child’s and family’s routines, health and academic concerns, and other details that will help  </a:t>
            </a:r>
          </a:p>
          <a:p>
            <a:pPr marL="1314450" lvl="2" indent="-457200">
              <a:buFont typeface="Arial" pitchFamily="34" charset="0"/>
              <a:buAutoNum type="arabicPeriod"/>
            </a:pPr>
            <a:r>
              <a:rPr lang="en-US" sz="1500" b="1" dirty="0" smtClean="0"/>
              <a:t>Finalize visits</a:t>
            </a:r>
            <a:r>
              <a:rPr lang="en-US" sz="1500" dirty="0" smtClean="0"/>
              <a:t> with parents:</a:t>
            </a:r>
          </a:p>
          <a:p>
            <a:pPr marL="1771650" lvl="3" indent="-457200">
              <a:buFont typeface="Arial" pitchFamily="34" charset="0"/>
              <a:buAutoNum type="arabicPeriod"/>
            </a:pPr>
            <a:r>
              <a:rPr lang="en-US" sz="1500" dirty="0" smtClean="0"/>
              <a:t>The Form intimates parents the date and time scheduled for home visits well in advance (Rec. at least a week before)</a:t>
            </a:r>
          </a:p>
          <a:p>
            <a:pPr marL="1771650" lvl="3" indent="-457200">
              <a:buFont typeface="Arial" pitchFamily="34" charset="0"/>
              <a:buAutoNum type="arabicPeriod"/>
            </a:pPr>
            <a:r>
              <a:rPr lang="en-US" sz="1500" dirty="0" smtClean="0"/>
              <a:t>Be open to changes in slots and days upon parents’ request. </a:t>
            </a:r>
            <a:endParaRPr lang="en-US" sz="15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1447800"/>
            <a:ext cx="0" cy="4724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11941" y="1295400"/>
            <a:ext cx="3615789" cy="5257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8072944" y="1295400"/>
            <a:ext cx="3615789" cy="525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346611" y="1295400"/>
            <a:ext cx="3615789" cy="5257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715" y="12111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During a Home Visit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89658"/>
            <a:ext cx="4038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CHECKLIST FOR HOME VISITS: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a </a:t>
            </a:r>
            <a:r>
              <a:rPr lang="en-US" sz="1800" dirty="0" smtClean="0"/>
              <a:t>friendly </a:t>
            </a:r>
            <a:r>
              <a:rPr lang="en-US" sz="1800" b="1" dirty="0" smtClean="0"/>
              <a:t>smile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Home visit </a:t>
            </a:r>
            <a:r>
              <a:rPr lang="en-US" sz="1800" b="1" dirty="0" smtClean="0"/>
              <a:t>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Suitably </a:t>
            </a:r>
            <a:r>
              <a:rPr lang="en-US" sz="1800" b="1" dirty="0" smtClean="0"/>
              <a:t>attired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Camera (take </a:t>
            </a:r>
            <a:r>
              <a:rPr lang="en-US" sz="1800" b="1" dirty="0" smtClean="0"/>
              <a:t>photos</a:t>
            </a:r>
            <a:r>
              <a:rPr lang="en-US" sz="18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 smtClean="0"/>
              <a:t>Contact details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7261" y="1524000"/>
            <a:ext cx="3347153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THINGS TO REMEMBER: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charset="2"/>
              <a:buChar char="ü"/>
            </a:pPr>
            <a:r>
              <a:rPr lang="en-US" sz="1800" b="1" dirty="0" smtClean="0"/>
              <a:t>Listen, respond, ask</a:t>
            </a:r>
            <a:r>
              <a:rPr lang="en-US" sz="1800" dirty="0" smtClean="0"/>
              <a:t> (in that order)</a:t>
            </a:r>
          </a:p>
          <a:p>
            <a:pPr>
              <a:buFont typeface="Wingdings" charset="2"/>
              <a:buChar char="ü"/>
            </a:pPr>
            <a:r>
              <a:rPr lang="en-US" sz="1800" b="1" dirty="0" smtClean="0"/>
              <a:t>Greet</a:t>
            </a:r>
            <a:r>
              <a:rPr lang="en-US" sz="1800" dirty="0" smtClean="0"/>
              <a:t> family in manner that is comfortable to them</a:t>
            </a:r>
          </a:p>
          <a:p>
            <a:pPr>
              <a:buFont typeface="Wingdings" charset="2"/>
              <a:buChar char="ü"/>
            </a:pPr>
            <a:r>
              <a:rPr lang="en-US" sz="1800" b="1" dirty="0" smtClean="0"/>
              <a:t>Hold a conversation</a:t>
            </a:r>
            <a:r>
              <a:rPr lang="en-US" sz="1800" dirty="0" smtClean="0"/>
              <a:t>, </a:t>
            </a:r>
            <a:r>
              <a:rPr lang="en-US" sz="1800" b="1" dirty="0" smtClean="0"/>
              <a:t>not your form</a:t>
            </a:r>
            <a:r>
              <a:rPr lang="en-US" sz="1800" dirty="0" smtClean="0"/>
              <a:t>. </a:t>
            </a:r>
          </a:p>
          <a:p>
            <a:pPr>
              <a:buFont typeface="Wingdings" charset="2"/>
              <a:buChar char="ü"/>
            </a:pPr>
            <a:r>
              <a:rPr lang="en-US" sz="1800" b="1" dirty="0" smtClean="0"/>
              <a:t>Engage</a:t>
            </a:r>
            <a:r>
              <a:rPr lang="en-US" sz="1800" dirty="0" smtClean="0"/>
              <a:t> with your child and family, see your child’s personal space from his eyes.</a:t>
            </a:r>
          </a:p>
          <a:p>
            <a:pPr>
              <a:buFont typeface="Wingdings" charset="2"/>
              <a:buChar char="ü"/>
            </a:pPr>
            <a:r>
              <a:rPr lang="en-US" sz="1800" b="1" dirty="0"/>
              <a:t>Honor time</a:t>
            </a:r>
            <a:r>
              <a:rPr lang="en-US" sz="1800" dirty="0"/>
              <a:t>, their &amp; yours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ü"/>
            </a:pPr>
            <a:r>
              <a:rPr lang="en-US" sz="1800" b="1" dirty="0" smtClean="0"/>
              <a:t>Inform when late</a:t>
            </a:r>
            <a:endParaRPr lang="en-US" sz="1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489658"/>
            <a:ext cx="3276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HOME VISIT FORM:</a:t>
            </a:r>
          </a:p>
          <a:p>
            <a:r>
              <a:rPr lang="en-US" sz="1800" b="1" dirty="0" smtClean="0"/>
              <a:t>need </a:t>
            </a:r>
            <a:r>
              <a:rPr lang="en-US" sz="1800" b="1" dirty="0"/>
              <a:t>not fill all information</a:t>
            </a:r>
          </a:p>
          <a:p>
            <a:r>
              <a:rPr lang="en-US" sz="1800" dirty="0"/>
              <a:t>Be </a:t>
            </a:r>
            <a:r>
              <a:rPr lang="en-US" sz="1800" b="1" dirty="0"/>
              <a:t>open to information</a:t>
            </a:r>
            <a:r>
              <a:rPr lang="en-US" sz="1800" dirty="0"/>
              <a:t> critical for a child’s socio-emotional wellbeing.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 descr="ICANSCHOOL_LOGO.jpg"/>
          <p:cNvPicPr/>
          <p:nvPr/>
        </p:nvPicPr>
        <p:blipFill rotWithShape="1">
          <a:blip r:embed="rId3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24460"/>
          <a:stretch/>
        </p:blipFill>
        <p:spPr>
          <a:xfrm>
            <a:off x="346611" y="1271043"/>
            <a:ext cx="11313776" cy="5282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447800"/>
            <a:ext cx="156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Lets try it out!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32715" y="12111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Demo with Conductor</a:t>
            </a:r>
            <a:endParaRPr lang="en-US" sz="4000" b="1" dirty="0"/>
          </a:p>
        </p:txBody>
      </p:sp>
      <p:pic>
        <p:nvPicPr>
          <p:cNvPr id="7" name="Picture 6" descr="ICANSCHOOL_LOGO.jpg"/>
          <p:cNvPicPr/>
          <p:nvPr/>
        </p:nvPicPr>
        <p:blipFill rotWithShape="1">
          <a:blip r:embed="rId3"/>
          <a:srcRect l="7308" t="2769" r="7086" b="4209"/>
          <a:stretch/>
        </p:blipFill>
        <p:spPr>
          <a:xfrm>
            <a:off x="457200" y="381000"/>
            <a:ext cx="1295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693</Words>
  <Application>Microsoft Office PowerPoint</Application>
  <PresentationFormat>Widescreen</PresentationFormat>
  <Paragraphs>134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Lato Black</vt:lpstr>
      <vt:lpstr>Lato Light</vt:lpstr>
      <vt:lpstr>Wingdings</vt:lpstr>
      <vt:lpstr>Office Theme</vt:lpstr>
      <vt:lpstr>1_Office Theme</vt:lpstr>
      <vt:lpstr>PowerPoint Presentation</vt:lpstr>
      <vt:lpstr>FEEL </vt:lpstr>
      <vt:lpstr>IMAGINE</vt:lpstr>
      <vt:lpstr>PowerPoint Presentation</vt:lpstr>
      <vt:lpstr>Video – What a home visit looks like //Look at the Video in the resources// </vt:lpstr>
      <vt:lpstr>Overview</vt:lpstr>
      <vt:lpstr>PowerPoint Presentation</vt:lpstr>
      <vt:lpstr>During a Home Visit</vt:lpstr>
      <vt:lpstr>PowerPoint Presentation</vt:lpstr>
      <vt:lpstr>PowerPoint Presentation</vt:lpstr>
      <vt:lpstr>Important Considerations during Home Visits</vt:lpstr>
      <vt:lpstr>PowerPoint Presentation</vt:lpstr>
      <vt:lpstr>Reflection &amp; Feedback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visits</dc:title>
  <dc:creator>admin</dc:creator>
  <cp:lastModifiedBy>ADMIN</cp:lastModifiedBy>
  <cp:revision>76</cp:revision>
  <dcterms:created xsi:type="dcterms:W3CDTF">2006-08-16T00:00:00Z</dcterms:created>
  <dcterms:modified xsi:type="dcterms:W3CDTF">2018-02-09T10:17:21Z</dcterms:modified>
</cp:coreProperties>
</file>